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nton" charset="1" panose="00000500000000000000"/>
      <p:regular r:id="rId22"/>
    </p:embeddedFon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9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3938" y="4002479"/>
            <a:ext cx="11277162" cy="112771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958748" y="-4415216"/>
            <a:ext cx="13673516" cy="1367351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931365" y="-1995988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749769" y="7408383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49738" y="7999921"/>
            <a:ext cx="8309562" cy="1641138"/>
          </a:xfrm>
          <a:custGeom>
            <a:avLst/>
            <a:gdLst/>
            <a:ahLst/>
            <a:cxnLst/>
            <a:rect r="r" b="b" t="t" l="l"/>
            <a:pathLst>
              <a:path h="1641138" w="8309562">
                <a:moveTo>
                  <a:pt x="0" y="0"/>
                </a:moveTo>
                <a:lnTo>
                  <a:pt x="8309562" y="0"/>
                </a:lnTo>
                <a:lnTo>
                  <a:pt x="8309562" y="1641139"/>
                </a:lnTo>
                <a:lnTo>
                  <a:pt x="0" y="16411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43208">
            <a:off x="8851940" y="2808763"/>
            <a:ext cx="9257949" cy="5878797"/>
          </a:xfrm>
          <a:custGeom>
            <a:avLst/>
            <a:gdLst/>
            <a:ahLst/>
            <a:cxnLst/>
            <a:rect r="r" b="b" t="t" l="l"/>
            <a:pathLst>
              <a:path h="5878797" w="9257949">
                <a:moveTo>
                  <a:pt x="0" y="0"/>
                </a:moveTo>
                <a:lnTo>
                  <a:pt x="9257948" y="0"/>
                </a:lnTo>
                <a:lnTo>
                  <a:pt x="9257948" y="5878797"/>
                </a:lnTo>
                <a:lnTo>
                  <a:pt x="0" y="58787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32519" y="338697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470500"/>
            <a:ext cx="7652802" cy="609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591"/>
              </a:lnSpc>
            </a:pPr>
            <a:r>
              <a:rPr lang="en-US" sz="22683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</a:t>
            </a:r>
          </a:p>
          <a:p>
            <a:pPr algn="l" marL="0" indent="0" lvl="0">
              <a:lnSpc>
                <a:spcPts val="23591"/>
              </a:lnSpc>
            </a:pPr>
            <a:r>
              <a:rPr lang="en-US" sz="22683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HUT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691087">
            <a:off x="7175853" y="-2153656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66437" y="8639392"/>
            <a:ext cx="176597" cy="17659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938360" y="937714"/>
            <a:ext cx="1789180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SQL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58882" y="8436959"/>
            <a:ext cx="7585118" cy="47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WHERE EVERY SLICE TELLS A STORY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8639936" y="4222995"/>
            <a:ext cx="19050" cy="428044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9924688" y="4488126"/>
            <a:ext cx="3889589" cy="2593060"/>
          </a:xfrm>
          <a:custGeom>
            <a:avLst/>
            <a:gdLst/>
            <a:ahLst/>
            <a:cxnLst/>
            <a:rect r="r" b="b" t="t" l="l"/>
            <a:pathLst>
              <a:path h="2593060" w="3889589">
                <a:moveTo>
                  <a:pt x="0" y="0"/>
                </a:moveTo>
                <a:lnTo>
                  <a:pt x="3889589" y="0"/>
                </a:lnTo>
                <a:lnTo>
                  <a:pt x="3889589" y="2593060"/>
                </a:lnTo>
                <a:lnTo>
                  <a:pt x="0" y="25930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38360" y="937714"/>
            <a:ext cx="1789180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4735" y="4438456"/>
            <a:ext cx="7189010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SELECT 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category, COUNT(pizza_name) AS Pizza_Types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pizza_types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GROUP BY category;</a:t>
            </a:r>
          </a:p>
          <a:p>
            <a:pPr algn="l">
              <a:lnSpc>
                <a:spcPts val="34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54735" y="3289460"/>
            <a:ext cx="7189010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QUERY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4735" y="2258474"/>
            <a:ext cx="16767683" cy="40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32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8. JOIN RELEVANT TABLES TO FIND THE CATEGORY-WISE DISTRIBUTION OF PIZZAS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3329493"/>
            <a:ext cx="6674061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H="true" flipV="true">
            <a:off x="8630411" y="3798149"/>
            <a:ext cx="19050" cy="465226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9728287" y="4267116"/>
            <a:ext cx="5505488" cy="1752767"/>
          </a:xfrm>
          <a:custGeom>
            <a:avLst/>
            <a:gdLst/>
            <a:ahLst/>
            <a:cxnLst/>
            <a:rect r="r" b="b" t="t" l="l"/>
            <a:pathLst>
              <a:path h="1752767" w="5505488">
                <a:moveTo>
                  <a:pt x="0" y="0"/>
                </a:moveTo>
                <a:lnTo>
                  <a:pt x="5505488" y="0"/>
                </a:lnTo>
                <a:lnTo>
                  <a:pt x="5505488" y="1752768"/>
                </a:lnTo>
                <a:lnTo>
                  <a:pt x="0" y="17527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38360" y="937714"/>
            <a:ext cx="1789180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4442" y="3533581"/>
            <a:ext cx="7037526" cy="556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SELECT 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ROUND(AVG(quantity), 2) AS avg_pizza_ordered_per_day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(SELECT 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orders.order_date, SUM(order_details.quantity) AS quantity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FROM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order_details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JOIN orders ON orders.order_id = order_details.order_id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GROUP BY orders.order_date) AS Total_Pizza_Quantity;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860835"/>
            <a:ext cx="7189010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QUERY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4735" y="2258474"/>
            <a:ext cx="16767683" cy="40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32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9. GROUP THE ORDERS BY DATE AND CALCULATE THE AVERAGE NUMBER OF PIZZAS ORDERED PER DAY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2860835"/>
            <a:ext cx="6674061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H="true" flipV="true">
            <a:off x="8630411" y="3487099"/>
            <a:ext cx="19050" cy="525685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9538577" y="3847315"/>
            <a:ext cx="5865948" cy="2592371"/>
          </a:xfrm>
          <a:custGeom>
            <a:avLst/>
            <a:gdLst/>
            <a:ahLst/>
            <a:cxnLst/>
            <a:rect r="r" b="b" t="t" l="l"/>
            <a:pathLst>
              <a:path h="2592371" w="5865948">
                <a:moveTo>
                  <a:pt x="0" y="0"/>
                </a:moveTo>
                <a:lnTo>
                  <a:pt x="5865948" y="0"/>
                </a:lnTo>
                <a:lnTo>
                  <a:pt x="5865948" y="2592370"/>
                </a:lnTo>
                <a:lnTo>
                  <a:pt x="0" y="25923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38360" y="937714"/>
            <a:ext cx="1789180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4735" y="3367440"/>
            <a:ext cx="6657994" cy="532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9"/>
              </a:lnSpc>
            </a:pPr>
            <a:r>
              <a:rPr lang="en-US" sz="17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SELECT </a:t>
            </a:r>
          </a:p>
          <a:p>
            <a:pPr algn="l">
              <a:lnSpc>
                <a:spcPts val="3059"/>
              </a:lnSpc>
            </a:pPr>
            <a:r>
              <a:rPr lang="en-US" sz="17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pizza_types.pizza_name,</a:t>
            </a:r>
          </a:p>
          <a:p>
            <a:pPr algn="l">
              <a:lnSpc>
                <a:spcPts val="3059"/>
              </a:lnSpc>
            </a:pPr>
            <a:r>
              <a:rPr lang="en-US" sz="17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SUM(pizzas.price * order_details.quantity) AS Revenue</a:t>
            </a:r>
          </a:p>
          <a:p>
            <a:pPr algn="l">
              <a:lnSpc>
                <a:spcPts val="3059"/>
              </a:lnSpc>
            </a:pPr>
            <a:r>
              <a:rPr lang="en-US" sz="17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</a:p>
          <a:p>
            <a:pPr algn="l">
              <a:lnSpc>
                <a:spcPts val="3059"/>
              </a:lnSpc>
            </a:pPr>
            <a:r>
              <a:rPr lang="en-US" sz="17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pizza_types</a:t>
            </a:r>
          </a:p>
          <a:p>
            <a:pPr algn="l">
              <a:lnSpc>
                <a:spcPts val="3059"/>
              </a:lnSpc>
            </a:pPr>
            <a:r>
              <a:rPr lang="en-US" sz="17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l">
              <a:lnSpc>
                <a:spcPts val="3059"/>
              </a:lnSpc>
            </a:pPr>
            <a:r>
              <a:rPr lang="en-US" sz="17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pizzas ON pizzas.pizza_type_id = pizza_types.pizza_type_id</a:t>
            </a:r>
          </a:p>
          <a:p>
            <a:pPr algn="l">
              <a:lnSpc>
                <a:spcPts val="3059"/>
              </a:lnSpc>
            </a:pPr>
            <a:r>
              <a:rPr lang="en-US" sz="17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l">
              <a:lnSpc>
                <a:spcPts val="3059"/>
              </a:lnSpc>
            </a:pPr>
            <a:r>
              <a:rPr lang="en-US" sz="17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order_details ON order_details.pizza_id = pizzas.pizza_id</a:t>
            </a:r>
          </a:p>
          <a:p>
            <a:pPr algn="l">
              <a:lnSpc>
                <a:spcPts val="3059"/>
              </a:lnSpc>
            </a:pPr>
            <a:r>
              <a:rPr lang="en-US" sz="17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GROUP BY pizza_types.pizza_name</a:t>
            </a:r>
          </a:p>
          <a:p>
            <a:pPr algn="l">
              <a:lnSpc>
                <a:spcPts val="3059"/>
              </a:lnSpc>
            </a:pPr>
            <a:r>
              <a:rPr lang="en-US" sz="17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ORDER BY Revenue DESC</a:t>
            </a:r>
          </a:p>
          <a:p>
            <a:pPr algn="l">
              <a:lnSpc>
                <a:spcPts val="3059"/>
              </a:lnSpc>
            </a:pPr>
            <a:r>
              <a:rPr lang="en-US" sz="17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LIMIT 3;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4735" y="2761368"/>
            <a:ext cx="7189010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QUERY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4735" y="2159007"/>
            <a:ext cx="16767683" cy="40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32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10. DETERMINE THE TOP 3 MOST ORDERED PIZZA TYPES BASED ON REVENUE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35054" y="2761368"/>
            <a:ext cx="6674061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54735" y="3510315"/>
            <a:ext cx="7494726" cy="581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5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SELECT </a:t>
            </a:r>
          </a:p>
          <a:p>
            <a:pPr algn="l">
              <a:lnSpc>
                <a:spcPts val="2550"/>
              </a:lnSpc>
            </a:pPr>
            <a:r>
              <a:rPr lang="en-US" sz="15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pizza_types.category,</a:t>
            </a:r>
          </a:p>
          <a:p>
            <a:pPr algn="l">
              <a:lnSpc>
                <a:spcPts val="2550"/>
              </a:lnSpc>
            </a:pPr>
            <a:r>
              <a:rPr lang="en-US" sz="15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ROUND(SUM(pizzas.price * order_details.quantity) / (SELECT </a:t>
            </a:r>
          </a:p>
          <a:p>
            <a:pPr algn="l">
              <a:lnSpc>
                <a:spcPts val="2550"/>
              </a:lnSpc>
            </a:pPr>
            <a:r>
              <a:rPr lang="en-US" sz="15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            ROUND(SUM(pizzas.price * order_details.quantity),</a:t>
            </a:r>
          </a:p>
          <a:p>
            <a:pPr algn="l">
              <a:lnSpc>
                <a:spcPts val="2550"/>
              </a:lnSpc>
            </a:pPr>
            <a:r>
              <a:rPr lang="en-US" sz="15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2) AS Total_Sales</a:t>
            </a:r>
          </a:p>
          <a:p>
            <a:pPr algn="l">
              <a:lnSpc>
                <a:spcPts val="2550"/>
              </a:lnSpc>
            </a:pPr>
            <a:r>
              <a:rPr lang="en-US" sz="15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        FROM</a:t>
            </a:r>
          </a:p>
          <a:p>
            <a:pPr algn="l">
              <a:lnSpc>
                <a:spcPts val="2550"/>
              </a:lnSpc>
            </a:pPr>
            <a:r>
              <a:rPr lang="en-US" sz="15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            pizzas</a:t>
            </a:r>
          </a:p>
          <a:p>
            <a:pPr algn="l">
              <a:lnSpc>
                <a:spcPts val="2550"/>
              </a:lnSpc>
            </a:pPr>
            <a:r>
              <a:rPr lang="en-US" sz="15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                JOIN</a:t>
            </a:r>
          </a:p>
          <a:p>
            <a:pPr algn="l">
              <a:lnSpc>
                <a:spcPts val="2550"/>
              </a:lnSpc>
            </a:pPr>
            <a:r>
              <a:rPr lang="en-US" sz="15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            order_details ON order_details.pizza_id = pizzas.pizza_id) * 100,</a:t>
            </a:r>
          </a:p>
          <a:p>
            <a:pPr algn="l">
              <a:lnSpc>
                <a:spcPts val="2550"/>
              </a:lnSpc>
            </a:pPr>
            <a:r>
              <a:rPr lang="en-US" sz="15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    2) AS Total_Sales_Percentage</a:t>
            </a:r>
          </a:p>
          <a:p>
            <a:pPr algn="l">
              <a:lnSpc>
                <a:spcPts val="2550"/>
              </a:lnSpc>
            </a:pPr>
            <a:r>
              <a:rPr lang="en-US" sz="15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</a:p>
          <a:p>
            <a:pPr algn="l">
              <a:lnSpc>
                <a:spcPts val="2550"/>
              </a:lnSpc>
            </a:pPr>
            <a:r>
              <a:rPr lang="en-US" sz="15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pizzas</a:t>
            </a:r>
          </a:p>
          <a:p>
            <a:pPr algn="l">
              <a:lnSpc>
                <a:spcPts val="2550"/>
              </a:lnSpc>
            </a:pPr>
            <a:r>
              <a:rPr lang="en-US" sz="15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l">
              <a:lnSpc>
                <a:spcPts val="2550"/>
              </a:lnSpc>
            </a:pPr>
            <a:r>
              <a:rPr lang="en-US" sz="15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order_details ON order_details.pizza_id = pizzas.pizza_id</a:t>
            </a:r>
          </a:p>
          <a:p>
            <a:pPr algn="l">
              <a:lnSpc>
                <a:spcPts val="2550"/>
              </a:lnSpc>
            </a:pPr>
            <a:r>
              <a:rPr lang="en-US" sz="15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l">
              <a:lnSpc>
                <a:spcPts val="2550"/>
              </a:lnSpc>
            </a:pPr>
            <a:r>
              <a:rPr lang="en-US" sz="15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pizza_types ON pizzas.pizza_type_id = pizza_types.pizza_type_id</a:t>
            </a:r>
          </a:p>
          <a:p>
            <a:pPr algn="l">
              <a:lnSpc>
                <a:spcPts val="2550"/>
              </a:lnSpc>
            </a:pPr>
            <a:r>
              <a:rPr lang="en-US" sz="15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GROUP BY pizza_types.category </a:t>
            </a:r>
          </a:p>
          <a:p>
            <a:pPr algn="l">
              <a:lnSpc>
                <a:spcPts val="2550"/>
              </a:lnSpc>
            </a:pPr>
            <a:r>
              <a:rPr lang="en-US" sz="15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order by Total_Sales_Percentage desc;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8649461" y="3624040"/>
            <a:ext cx="0" cy="489393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9144000" y="3667686"/>
            <a:ext cx="5703866" cy="3135104"/>
          </a:xfrm>
          <a:custGeom>
            <a:avLst/>
            <a:gdLst/>
            <a:ahLst/>
            <a:cxnLst/>
            <a:rect r="r" b="b" t="t" l="l"/>
            <a:pathLst>
              <a:path h="3135104" w="5703866">
                <a:moveTo>
                  <a:pt x="0" y="0"/>
                </a:moveTo>
                <a:lnTo>
                  <a:pt x="5703866" y="0"/>
                </a:lnTo>
                <a:lnTo>
                  <a:pt x="5703866" y="3135103"/>
                </a:lnTo>
                <a:lnTo>
                  <a:pt x="0" y="31351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38360" y="937714"/>
            <a:ext cx="1789180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SQL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4735" y="2710745"/>
            <a:ext cx="7189010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QUERY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4735" y="2159007"/>
            <a:ext cx="16767683" cy="40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32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11. CALCULATE THE PERCENTAGE CONTRIBUTION OF EACH PIZZA TYPE TO TOTAL REVENUE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2710745"/>
            <a:ext cx="6674061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8649461" y="3555663"/>
            <a:ext cx="9525" cy="570263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0405884" y="3739906"/>
            <a:ext cx="3243934" cy="5775786"/>
          </a:xfrm>
          <a:custGeom>
            <a:avLst/>
            <a:gdLst/>
            <a:ahLst/>
            <a:cxnLst/>
            <a:rect r="r" b="b" t="t" l="l"/>
            <a:pathLst>
              <a:path h="5775786" w="3243934">
                <a:moveTo>
                  <a:pt x="0" y="0"/>
                </a:moveTo>
                <a:lnTo>
                  <a:pt x="3243935" y="0"/>
                </a:lnTo>
                <a:lnTo>
                  <a:pt x="3243935" y="5775786"/>
                </a:lnTo>
                <a:lnTo>
                  <a:pt x="0" y="57757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38360" y="937714"/>
            <a:ext cx="1789180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003254"/>
            <a:ext cx="7315045" cy="4173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1952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SELECT order_date, sum(Total_sales) OVER (order by order_date) AS cum_revenue</a:t>
            </a:r>
          </a:p>
          <a:p>
            <a:pPr algn="l">
              <a:lnSpc>
                <a:spcPts val="3318"/>
              </a:lnSpc>
            </a:pPr>
            <a:r>
              <a:rPr lang="en-US" sz="1952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</a:p>
          <a:p>
            <a:pPr algn="l">
              <a:lnSpc>
                <a:spcPts val="3318"/>
              </a:lnSpc>
            </a:pPr>
            <a:r>
              <a:rPr lang="en-US" sz="1952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(SELECT orders.order_date, sum(order_details.quantity * pizzas.price) AS Total_sales</a:t>
            </a:r>
          </a:p>
          <a:p>
            <a:pPr algn="l">
              <a:lnSpc>
                <a:spcPts val="3318"/>
              </a:lnSpc>
            </a:pPr>
            <a:r>
              <a:rPr lang="en-US" sz="1952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FROM orders </a:t>
            </a:r>
          </a:p>
          <a:p>
            <a:pPr algn="l">
              <a:lnSpc>
                <a:spcPts val="3318"/>
              </a:lnSpc>
            </a:pPr>
            <a:r>
              <a:rPr lang="en-US" sz="1952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JOIN order_details ON orders.order_id = order_details.order_id</a:t>
            </a:r>
          </a:p>
          <a:p>
            <a:pPr algn="l">
              <a:lnSpc>
                <a:spcPts val="3318"/>
              </a:lnSpc>
            </a:pPr>
            <a:r>
              <a:rPr lang="en-US" sz="1952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JOIN pizzas ON pizzas.pizza_id = order_details.pizza_id GROUP BY orders.order_date) AS sales;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082857"/>
            <a:ext cx="7189010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QUERY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401935"/>
            <a:ext cx="16767683" cy="40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32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12. ANALYZE THE CUMULATIVE REVENUE GENERATED OVER TIME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3082857"/>
            <a:ext cx="6674061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8649461" y="3333556"/>
            <a:ext cx="19050" cy="592474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9346985" y="3657406"/>
            <a:ext cx="7713076" cy="5267466"/>
          </a:xfrm>
          <a:custGeom>
            <a:avLst/>
            <a:gdLst/>
            <a:ahLst/>
            <a:cxnLst/>
            <a:rect r="r" b="b" t="t" l="l"/>
            <a:pathLst>
              <a:path h="5267466" w="7713076">
                <a:moveTo>
                  <a:pt x="0" y="0"/>
                </a:moveTo>
                <a:lnTo>
                  <a:pt x="7713076" y="0"/>
                </a:lnTo>
                <a:lnTo>
                  <a:pt x="7713076" y="5267467"/>
                </a:lnTo>
                <a:lnTo>
                  <a:pt x="0" y="52674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38360" y="937714"/>
            <a:ext cx="1789180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4735" y="3552631"/>
            <a:ext cx="7037526" cy="578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9"/>
              </a:lnSpc>
            </a:pPr>
            <a:r>
              <a:rPr lang="en-US" sz="16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SELECT category, pizza_name , Revenue FROM </a:t>
            </a:r>
          </a:p>
          <a:p>
            <a:pPr algn="l">
              <a:lnSpc>
                <a:spcPts val="2889"/>
              </a:lnSpc>
            </a:pPr>
            <a:r>
              <a:rPr lang="en-US" sz="16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(SELECT category, pizza_name , Revenue,</a:t>
            </a:r>
          </a:p>
          <a:p>
            <a:pPr algn="l">
              <a:lnSpc>
                <a:spcPts val="2889"/>
              </a:lnSpc>
            </a:pPr>
            <a:r>
              <a:rPr lang="en-US" sz="16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RANK() over (PARTITION BY category ORDER BY Revenue DESC) AS rn</a:t>
            </a:r>
          </a:p>
          <a:p>
            <a:pPr algn="l">
              <a:lnSpc>
                <a:spcPts val="2889"/>
              </a:lnSpc>
            </a:pPr>
            <a:r>
              <a:rPr lang="en-US" sz="16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</a:p>
          <a:p>
            <a:pPr algn="l">
              <a:lnSpc>
                <a:spcPts val="2889"/>
              </a:lnSpc>
            </a:pPr>
            <a:r>
              <a:rPr lang="en-US" sz="16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(SELECT pizza_types.category, pizza_types.pizza_name,</a:t>
            </a:r>
          </a:p>
          <a:p>
            <a:pPr algn="l">
              <a:lnSpc>
                <a:spcPts val="2889"/>
              </a:lnSpc>
            </a:pPr>
            <a:r>
              <a:rPr lang="en-US" sz="16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SUM(pizzas.price * order_details.quantity) AS Revenue</a:t>
            </a:r>
          </a:p>
          <a:p>
            <a:pPr algn="l">
              <a:lnSpc>
                <a:spcPts val="2889"/>
              </a:lnSpc>
            </a:pPr>
            <a:r>
              <a:rPr lang="en-US" sz="16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</a:p>
          <a:p>
            <a:pPr algn="l">
              <a:lnSpc>
                <a:spcPts val="2889"/>
              </a:lnSpc>
            </a:pPr>
            <a:r>
              <a:rPr lang="en-US" sz="16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pizza_types</a:t>
            </a:r>
          </a:p>
          <a:p>
            <a:pPr algn="l">
              <a:lnSpc>
                <a:spcPts val="2889"/>
              </a:lnSpc>
            </a:pPr>
            <a:r>
              <a:rPr lang="en-US" sz="16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l">
              <a:lnSpc>
                <a:spcPts val="2889"/>
              </a:lnSpc>
            </a:pPr>
            <a:r>
              <a:rPr lang="en-US" sz="16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pizzas ON pizzas.pizza_type_id = pizza_types.pizza_type_id</a:t>
            </a:r>
          </a:p>
          <a:p>
            <a:pPr algn="l">
              <a:lnSpc>
                <a:spcPts val="2889"/>
              </a:lnSpc>
            </a:pPr>
            <a:r>
              <a:rPr lang="en-US" sz="16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l">
              <a:lnSpc>
                <a:spcPts val="2889"/>
              </a:lnSpc>
            </a:pPr>
            <a:r>
              <a:rPr lang="en-US" sz="16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order_details ON order_details.pizza_id = pizzas.pizza_id</a:t>
            </a:r>
          </a:p>
          <a:p>
            <a:pPr algn="l">
              <a:lnSpc>
                <a:spcPts val="2889"/>
              </a:lnSpc>
            </a:pPr>
            <a:r>
              <a:rPr lang="en-US" sz="16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GROUP BY pizza_types.category, pizza_types.pizza_name) AS a) AS b</a:t>
            </a:r>
          </a:p>
          <a:p>
            <a:pPr algn="l">
              <a:lnSpc>
                <a:spcPts val="2889"/>
              </a:lnSpc>
            </a:pPr>
            <a:r>
              <a:rPr lang="en-US" sz="169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WHERE rn &lt;= 3;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4735" y="2860835"/>
            <a:ext cx="7189010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QUERY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4735" y="2258474"/>
            <a:ext cx="16767683" cy="40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32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13. DETERMINE THE TOP 3 MOST ORDERED PIZZA TYPES BASED ON REVENUE FOR EACH PIZZA CATEGORY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2860835"/>
            <a:ext cx="6674061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58748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818061" y="925830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20652" y="5143500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63324" y="439974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691087">
            <a:off x="7175853" y="-2153656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626372" y="7714777"/>
            <a:ext cx="176597" cy="17659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84064" y="3678720"/>
            <a:ext cx="15506772" cy="374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84"/>
              </a:lnSpc>
            </a:pPr>
            <a:r>
              <a:rPr lang="en-US" sz="2915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38360" y="937714"/>
            <a:ext cx="1789180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SQL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733070" y="7406197"/>
            <a:ext cx="6821859" cy="1184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6"/>
              </a:lnSpc>
            </a:pPr>
            <a:r>
              <a:rPr lang="en-US" sz="917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FOR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4752131" y="4181326"/>
            <a:ext cx="12667454" cy="12078353"/>
            <a:chOff x="0" y="0"/>
            <a:chExt cx="812800" cy="7750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14537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45243" y="2319355"/>
            <a:ext cx="7277380" cy="6938945"/>
            <a:chOff x="0" y="0"/>
            <a:chExt cx="812800" cy="7750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91121" y="2492818"/>
            <a:ext cx="7004674" cy="6572970"/>
          </a:xfrm>
          <a:custGeom>
            <a:avLst/>
            <a:gdLst/>
            <a:ahLst/>
            <a:cxnLst/>
            <a:rect r="r" b="b" t="t" l="l"/>
            <a:pathLst>
              <a:path h="6572970" w="7004674">
                <a:moveTo>
                  <a:pt x="0" y="0"/>
                </a:moveTo>
                <a:lnTo>
                  <a:pt x="7004673" y="0"/>
                </a:lnTo>
                <a:lnTo>
                  <a:pt x="7004673" y="6572969"/>
                </a:lnTo>
                <a:lnTo>
                  <a:pt x="0" y="65729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85" r="0" b="-1285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3477770">
            <a:off x="5056692" y="748185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938360" y="937714"/>
            <a:ext cx="1789180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SQL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64574" y="4508860"/>
            <a:ext cx="8031022" cy="514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The project is a Pizza Hut sales analysis using SQL.</a:t>
            </a:r>
          </a:p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It progresses from simple counts and totals → grouping &amp; joins → advanced revenue insights.</a:t>
            </a:r>
          </a:p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Business insights you’d get from this:</a:t>
            </a:r>
          </a:p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How many orders and total revenue.</a:t>
            </a:r>
          </a:p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Best-selling pizza sizes and types.</a:t>
            </a:r>
          </a:p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Which hours are busiest.</a:t>
            </a:r>
          </a:p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Which categories perform best.</a:t>
            </a:r>
          </a:p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Revenue contribution by product (good for pricing/marketing).</a:t>
            </a:r>
          </a:p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Long-term growth trend via cumulative revenue.</a:t>
            </a:r>
          </a:p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764574" y="3689555"/>
            <a:ext cx="6460739" cy="517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59"/>
              </a:lnSpc>
              <a:spcBef>
                <a:spcPct val="0"/>
              </a:spcBef>
            </a:pPr>
            <a:r>
              <a:rPr lang="en-US" b="true" sz="2505" spc="6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📌</a:t>
            </a:r>
            <a:r>
              <a:rPr lang="en-US" b="true" sz="2505" spc="668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505" spc="668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OV</a:t>
            </a:r>
            <a:r>
              <a:rPr lang="en-US" b="true" sz="2505" spc="668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ERA</a:t>
            </a:r>
            <a:r>
              <a:rPr lang="en-US" b="true" sz="2505" spc="668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LL S</a:t>
            </a:r>
            <a:r>
              <a:rPr lang="en-US" b="true" sz="2505" spc="668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</a:t>
            </a:r>
            <a:r>
              <a:rPr lang="en-US" b="true" sz="2505" spc="668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MMA</a:t>
            </a:r>
            <a:r>
              <a:rPr lang="en-US" b="true" sz="2505" spc="668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</a:t>
            </a:r>
            <a:r>
              <a:rPr lang="en-US" b="true" sz="2505" spc="668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64574" y="2407821"/>
            <a:ext cx="6165739" cy="1084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64"/>
              </a:lnSpc>
              <a:spcBef>
                <a:spcPct val="0"/>
              </a:spcBef>
            </a:pPr>
            <a:r>
              <a:rPr lang="en-US" sz="84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ABOUT PROJECT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8687561" y="4126216"/>
            <a:ext cx="0" cy="307541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9144000" y="4385584"/>
            <a:ext cx="3094561" cy="1725452"/>
          </a:xfrm>
          <a:custGeom>
            <a:avLst/>
            <a:gdLst/>
            <a:ahLst/>
            <a:cxnLst/>
            <a:rect r="r" b="b" t="t" l="l"/>
            <a:pathLst>
              <a:path h="1725452" w="3094561">
                <a:moveTo>
                  <a:pt x="0" y="0"/>
                </a:moveTo>
                <a:lnTo>
                  <a:pt x="3094561" y="0"/>
                </a:lnTo>
                <a:lnTo>
                  <a:pt x="3094561" y="1725452"/>
                </a:lnTo>
                <a:lnTo>
                  <a:pt x="0" y="1725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38360" y="937714"/>
            <a:ext cx="1789180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2835" y="4002391"/>
            <a:ext cx="7494726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SELECT 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COUNT(Order_id) AS Total_Orders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orders;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4735" y="3412329"/>
            <a:ext cx="7189010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QUERY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564308"/>
            <a:ext cx="16767683" cy="40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3072"/>
              </a:lnSpc>
              <a:spcBef>
                <a:spcPct val="0"/>
              </a:spcBef>
              <a:buAutoNum type="arabicPeriod" startAt="1"/>
            </a:pPr>
            <a:r>
              <a:rPr lang="en-US" sz="32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RETRIEVE THE TOTAL NUMBER OF ORDERS PLACED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01530" y="3412329"/>
            <a:ext cx="6674061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16636" y="4104150"/>
            <a:ext cx="7494726" cy="342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SELECT 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ROUND(SUM(pizzas.price * order_details.quantity),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    2) AS Total_Sales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pizzas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order_details ON order_details.pizza_id = pizzas.pizza_id;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8611361" y="3998664"/>
            <a:ext cx="0" cy="327022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9144000" y="3998664"/>
            <a:ext cx="4018866" cy="2120383"/>
          </a:xfrm>
          <a:custGeom>
            <a:avLst/>
            <a:gdLst/>
            <a:ahLst/>
            <a:cxnLst/>
            <a:rect r="r" b="b" t="t" l="l"/>
            <a:pathLst>
              <a:path h="2120383" w="4018866">
                <a:moveTo>
                  <a:pt x="0" y="0"/>
                </a:moveTo>
                <a:lnTo>
                  <a:pt x="4018866" y="0"/>
                </a:lnTo>
                <a:lnTo>
                  <a:pt x="4018866" y="2120383"/>
                </a:lnTo>
                <a:lnTo>
                  <a:pt x="0" y="21203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38360" y="937714"/>
            <a:ext cx="1789180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SQL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4735" y="3117544"/>
            <a:ext cx="7189010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QUERY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4735" y="2352955"/>
            <a:ext cx="16767683" cy="40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32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2. CALCULATE THE TOTAL REVENUE GENERATED FROM PIZZA SALES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3117544"/>
            <a:ext cx="6674061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54735" y="4297452"/>
            <a:ext cx="7494726" cy="385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SELECT 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pizza_types.pizza_name, pizzas.price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pizzas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pizza_types ON pizza_types.pizza_type_id = pizzas.pizza_type_id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ORDER BY pizzas.price DESC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LIMIT 1;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8649461" y="3966618"/>
            <a:ext cx="19050" cy="414483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9538577" y="4336517"/>
            <a:ext cx="5030540" cy="1613965"/>
          </a:xfrm>
          <a:custGeom>
            <a:avLst/>
            <a:gdLst/>
            <a:ahLst/>
            <a:cxnLst/>
            <a:rect r="r" b="b" t="t" l="l"/>
            <a:pathLst>
              <a:path h="1613965" w="5030540">
                <a:moveTo>
                  <a:pt x="0" y="0"/>
                </a:moveTo>
                <a:lnTo>
                  <a:pt x="5030540" y="0"/>
                </a:lnTo>
                <a:lnTo>
                  <a:pt x="5030540" y="1613966"/>
                </a:lnTo>
                <a:lnTo>
                  <a:pt x="0" y="16139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38360" y="937714"/>
            <a:ext cx="1789180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SQL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4735" y="3268555"/>
            <a:ext cx="7189010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QUERY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4735" y="2497742"/>
            <a:ext cx="16767683" cy="40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32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3. IDENTIFY THE HIGHEST-PRICED PIZZA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3268555"/>
            <a:ext cx="6674061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54735" y="4225925"/>
            <a:ext cx="7494726" cy="471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SELECT 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pizzas.size, COUNT(order_details.order_id) AS Total_Orders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pizzas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order_details ON pizzas.pizza_id = order_details.pizza_id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GROUP BY pizzas.size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ORDER BY Total_Orders DESC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LIMIT 1;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H="true" flipV="true">
            <a:off x="8668511" y="3966618"/>
            <a:ext cx="89548" cy="444322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9538577" y="4475422"/>
            <a:ext cx="5110911" cy="2168265"/>
          </a:xfrm>
          <a:custGeom>
            <a:avLst/>
            <a:gdLst/>
            <a:ahLst/>
            <a:cxnLst/>
            <a:rect r="r" b="b" t="t" l="l"/>
            <a:pathLst>
              <a:path h="2168265" w="5110911">
                <a:moveTo>
                  <a:pt x="0" y="0"/>
                </a:moveTo>
                <a:lnTo>
                  <a:pt x="5110911" y="0"/>
                </a:lnTo>
                <a:lnTo>
                  <a:pt x="5110911" y="2168266"/>
                </a:lnTo>
                <a:lnTo>
                  <a:pt x="0" y="21682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38360" y="937714"/>
            <a:ext cx="1789180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SQL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4735" y="3268555"/>
            <a:ext cx="7189010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QUERY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4735" y="2497742"/>
            <a:ext cx="16767683" cy="40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32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4. IDENTIFY THE MOST COMMON PIZZA SIZE ORDERED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3268555"/>
            <a:ext cx="6674061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54735" y="3687124"/>
            <a:ext cx="7494726" cy="599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SELECT 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pizza_types.pizza_name,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COUNT(order_details.quantity) AS Total_Quantity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pizza_types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pizzas ON pizzas.pizza_type_id = pizza_types.pizza_type_id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order_details ON pizzas.pizza_id = order_details.pizza_id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GROUP BY pizza_types.pizza_name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ORDER BY Total_Quantity DESC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LIMIT 5;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H="true" flipV="true">
            <a:off x="8668511" y="3572824"/>
            <a:ext cx="149247" cy="560735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9538577" y="4314992"/>
            <a:ext cx="7483530" cy="3785786"/>
          </a:xfrm>
          <a:custGeom>
            <a:avLst/>
            <a:gdLst/>
            <a:ahLst/>
            <a:cxnLst/>
            <a:rect r="r" b="b" t="t" l="l"/>
            <a:pathLst>
              <a:path h="3785786" w="7483530">
                <a:moveTo>
                  <a:pt x="0" y="0"/>
                </a:moveTo>
                <a:lnTo>
                  <a:pt x="7483530" y="0"/>
                </a:lnTo>
                <a:lnTo>
                  <a:pt x="7483530" y="3785786"/>
                </a:lnTo>
                <a:lnTo>
                  <a:pt x="0" y="37857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38360" y="937714"/>
            <a:ext cx="1789180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SQL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4735" y="3100103"/>
            <a:ext cx="7189010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QUERY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4735" y="2497742"/>
            <a:ext cx="16767683" cy="40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32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5. LIST THE TOP 5 MOST ORDERED PIZZA TYPES ALONG WITH THEIR QUANTITIES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3100103"/>
            <a:ext cx="6674061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8649461" y="3966618"/>
            <a:ext cx="19050" cy="529168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9412542" y="3966618"/>
            <a:ext cx="4675580" cy="3351167"/>
          </a:xfrm>
          <a:custGeom>
            <a:avLst/>
            <a:gdLst/>
            <a:ahLst/>
            <a:cxnLst/>
            <a:rect r="r" b="b" t="t" l="l"/>
            <a:pathLst>
              <a:path h="3351167" w="4675580">
                <a:moveTo>
                  <a:pt x="0" y="0"/>
                </a:moveTo>
                <a:lnTo>
                  <a:pt x="4675579" y="0"/>
                </a:lnTo>
                <a:lnTo>
                  <a:pt x="4675579" y="3351166"/>
                </a:lnTo>
                <a:lnTo>
                  <a:pt x="0" y="33511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38360" y="937714"/>
            <a:ext cx="1789180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441700"/>
            <a:ext cx="6496085" cy="531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30"/>
              </a:lnSpc>
            </a:pPr>
            <a:r>
              <a:rPr lang="en-US" sz="19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SELECT </a:t>
            </a:r>
          </a:p>
          <a:p>
            <a:pPr algn="just">
              <a:lnSpc>
                <a:spcPts val="3230"/>
              </a:lnSpc>
            </a:pPr>
            <a:r>
              <a:rPr lang="en-US" sz="19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pizza_types.category,</a:t>
            </a:r>
          </a:p>
          <a:p>
            <a:pPr algn="just">
              <a:lnSpc>
                <a:spcPts val="3230"/>
              </a:lnSpc>
            </a:pPr>
            <a:r>
              <a:rPr lang="en-US" sz="19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COUNT(order_details.quantity) AS Total_Quantity</a:t>
            </a:r>
          </a:p>
          <a:p>
            <a:pPr algn="just">
              <a:lnSpc>
                <a:spcPts val="3230"/>
              </a:lnSpc>
            </a:pPr>
            <a:r>
              <a:rPr lang="en-US" sz="19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</a:p>
          <a:p>
            <a:pPr algn="just">
              <a:lnSpc>
                <a:spcPts val="3230"/>
              </a:lnSpc>
            </a:pPr>
            <a:r>
              <a:rPr lang="en-US" sz="19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pizza_types</a:t>
            </a:r>
          </a:p>
          <a:p>
            <a:pPr algn="just">
              <a:lnSpc>
                <a:spcPts val="3230"/>
              </a:lnSpc>
            </a:pPr>
            <a:r>
              <a:rPr lang="en-US" sz="19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just">
              <a:lnSpc>
                <a:spcPts val="3230"/>
              </a:lnSpc>
            </a:pPr>
            <a:r>
              <a:rPr lang="en-US" sz="19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pizzas ON pizzas.pizza_type_id = pizza_types.pizza_type_id</a:t>
            </a:r>
          </a:p>
          <a:p>
            <a:pPr algn="just">
              <a:lnSpc>
                <a:spcPts val="3230"/>
              </a:lnSpc>
            </a:pPr>
            <a:r>
              <a:rPr lang="en-US" sz="19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just">
              <a:lnSpc>
                <a:spcPts val="3230"/>
              </a:lnSpc>
            </a:pPr>
            <a:r>
              <a:rPr lang="en-US" sz="19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order_details ON order_details.pizza_id = pizzas.pizza_id</a:t>
            </a:r>
          </a:p>
          <a:p>
            <a:pPr algn="just">
              <a:lnSpc>
                <a:spcPts val="3230"/>
              </a:lnSpc>
            </a:pPr>
            <a:r>
              <a:rPr lang="en-US" sz="19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GROUP BY pizza_types.category</a:t>
            </a:r>
          </a:p>
          <a:p>
            <a:pPr algn="just">
              <a:lnSpc>
                <a:spcPts val="3230"/>
              </a:lnSpc>
            </a:pPr>
            <a:r>
              <a:rPr lang="en-US" sz="19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ORDER BY Total_Quantity DESC;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775110"/>
            <a:ext cx="7189010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QUERY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258474"/>
            <a:ext cx="16767683" cy="40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32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6. JOIN THE NECESSARY TABLES TO FIND THE TOTAL QUANTITY OF EACH PIZZA CATEGORY ORDERED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64903" y="2775110"/>
            <a:ext cx="6674061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8649461" y="3966618"/>
            <a:ext cx="19050" cy="477733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9792461" y="3966618"/>
            <a:ext cx="3807359" cy="5346167"/>
          </a:xfrm>
          <a:custGeom>
            <a:avLst/>
            <a:gdLst/>
            <a:ahLst/>
            <a:cxnLst/>
            <a:rect r="r" b="b" t="t" l="l"/>
            <a:pathLst>
              <a:path h="5346167" w="3807359">
                <a:moveTo>
                  <a:pt x="0" y="0"/>
                </a:moveTo>
                <a:lnTo>
                  <a:pt x="3807359" y="0"/>
                </a:lnTo>
                <a:lnTo>
                  <a:pt x="3807359" y="5346167"/>
                </a:lnTo>
                <a:lnTo>
                  <a:pt x="0" y="53461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38360" y="937714"/>
            <a:ext cx="1789180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38360" y="1370894"/>
            <a:ext cx="1879301" cy="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4735" y="4030024"/>
            <a:ext cx="6370050" cy="428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SELECT 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HOUR(orders.order_time) as Time,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COUNT(order_details.order_details_id) AS Total_Order_Placed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Orders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order_details ON orders.order_id = order_details.order_id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GROUP BY Time;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4735" y="3228690"/>
            <a:ext cx="7189010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QUERY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4735" y="2497742"/>
            <a:ext cx="16767683" cy="40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32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7. DETERMINE THE DISTRIBUTION OF ORDERS BY HOUR OF THE DAY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3228690"/>
            <a:ext cx="6674061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DAGy3ChXF0I</dc:identifier>
  <dcterms:modified xsi:type="dcterms:W3CDTF">2011-08-01T06:04:30Z</dcterms:modified>
  <cp:revision>1</cp:revision>
  <dc:title>Brown Yellow Modern Bold Pizza Restaurant Presentation</dc:title>
</cp:coreProperties>
</file>